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0058400" cy="15544800"/>
  <p:notesSz cx="6858000" cy="9144000"/>
  <p:defaultTextStyle>
    <a:defPPr>
      <a:defRPr lang="en-US"/>
    </a:defPPr>
    <a:lvl1pPr marL="0" algn="l" defTabSz="731520" rtl="0" eaLnBrk="1" latinLnBrk="0" hangingPunct="1">
      <a:defRPr sz="2880" kern="1200">
        <a:solidFill>
          <a:schemeClr val="tx1"/>
        </a:solidFill>
        <a:latin typeface="+mn-lt"/>
        <a:ea typeface="+mn-ea"/>
        <a:cs typeface="+mn-cs"/>
      </a:defRPr>
    </a:lvl1pPr>
    <a:lvl2pPr marL="731520" algn="l" defTabSz="731520" rtl="0" eaLnBrk="1" latinLnBrk="0" hangingPunct="1">
      <a:defRPr sz="2880" kern="1200">
        <a:solidFill>
          <a:schemeClr val="tx1"/>
        </a:solidFill>
        <a:latin typeface="+mn-lt"/>
        <a:ea typeface="+mn-ea"/>
        <a:cs typeface="+mn-cs"/>
      </a:defRPr>
    </a:lvl2pPr>
    <a:lvl3pPr marL="1463040" algn="l" defTabSz="731520" rtl="0" eaLnBrk="1" latinLnBrk="0" hangingPunct="1">
      <a:defRPr sz="2880" kern="1200">
        <a:solidFill>
          <a:schemeClr val="tx1"/>
        </a:solidFill>
        <a:latin typeface="+mn-lt"/>
        <a:ea typeface="+mn-ea"/>
        <a:cs typeface="+mn-cs"/>
      </a:defRPr>
    </a:lvl3pPr>
    <a:lvl4pPr marL="2194560" algn="l" defTabSz="731520" rtl="0" eaLnBrk="1" latinLnBrk="0" hangingPunct="1">
      <a:defRPr sz="2880" kern="1200">
        <a:solidFill>
          <a:schemeClr val="tx1"/>
        </a:solidFill>
        <a:latin typeface="+mn-lt"/>
        <a:ea typeface="+mn-ea"/>
        <a:cs typeface="+mn-cs"/>
      </a:defRPr>
    </a:lvl4pPr>
    <a:lvl5pPr marL="2926080" algn="l" defTabSz="731520" rtl="0" eaLnBrk="1" latinLnBrk="0" hangingPunct="1">
      <a:defRPr sz="2880" kern="1200">
        <a:solidFill>
          <a:schemeClr val="tx1"/>
        </a:solidFill>
        <a:latin typeface="+mn-lt"/>
        <a:ea typeface="+mn-ea"/>
        <a:cs typeface="+mn-cs"/>
      </a:defRPr>
    </a:lvl5pPr>
    <a:lvl6pPr marL="3657600" algn="l" defTabSz="731520" rtl="0" eaLnBrk="1" latinLnBrk="0" hangingPunct="1">
      <a:defRPr sz="2880" kern="1200">
        <a:solidFill>
          <a:schemeClr val="tx1"/>
        </a:solidFill>
        <a:latin typeface="+mn-lt"/>
        <a:ea typeface="+mn-ea"/>
        <a:cs typeface="+mn-cs"/>
      </a:defRPr>
    </a:lvl6pPr>
    <a:lvl7pPr marL="4389120" algn="l" defTabSz="731520" rtl="0" eaLnBrk="1" latinLnBrk="0" hangingPunct="1">
      <a:defRPr sz="2880" kern="1200">
        <a:solidFill>
          <a:schemeClr val="tx1"/>
        </a:solidFill>
        <a:latin typeface="+mn-lt"/>
        <a:ea typeface="+mn-ea"/>
        <a:cs typeface="+mn-cs"/>
      </a:defRPr>
    </a:lvl7pPr>
    <a:lvl8pPr marL="5120640" algn="l" defTabSz="731520" rtl="0" eaLnBrk="1" latinLnBrk="0" hangingPunct="1">
      <a:defRPr sz="2880" kern="1200">
        <a:solidFill>
          <a:schemeClr val="tx1"/>
        </a:solidFill>
        <a:latin typeface="+mn-lt"/>
        <a:ea typeface="+mn-ea"/>
        <a:cs typeface="+mn-cs"/>
      </a:defRPr>
    </a:lvl8pPr>
    <a:lvl9pPr marL="5852160" algn="l" defTabSz="73152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96" userDrawn="1">
          <p15:clr>
            <a:srgbClr val="A4A3A4"/>
          </p15:clr>
        </p15:guide>
        <p15:guide id="2" pos="3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2893D"/>
    <a:srgbClr val="09A7EB"/>
    <a:srgbClr val="0854BC"/>
    <a:srgbClr val="829BD0"/>
    <a:srgbClr val="405481"/>
    <a:srgbClr val="B1AB4D"/>
    <a:srgbClr val="4940DD"/>
    <a:srgbClr val="CFC95A"/>
    <a:srgbClr val="DFD76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p:restoredTop sz="94599"/>
  </p:normalViewPr>
  <p:slideViewPr>
    <p:cSldViewPr snapToGrid="0" snapToObjects="1">
      <p:cViewPr>
        <p:scale>
          <a:sx n="79" d="100"/>
          <a:sy n="79" d="100"/>
        </p:scale>
        <p:origin x="2400" y="144"/>
      </p:cViewPr>
      <p:guideLst>
        <p:guide orient="horz" pos="4896"/>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0E098-82A1-4E4A-BECA-F8F6050EF61C}" type="datetimeFigureOut">
              <a:rPr lang="en-US" smtClean="0"/>
              <a:t>12/5/22</a:t>
            </a:fld>
            <a:endParaRPr lang="en-US"/>
          </a:p>
        </p:txBody>
      </p:sp>
      <p:sp>
        <p:nvSpPr>
          <p:cNvPr id="4" name="Slide Image Placeholder 3"/>
          <p:cNvSpPr>
            <a:spLocks noGrp="1" noRot="1" noChangeAspect="1"/>
          </p:cNvSpPr>
          <p:nvPr>
            <p:ph type="sldImg" idx="2"/>
          </p:nvPr>
        </p:nvSpPr>
        <p:spPr>
          <a:xfrm>
            <a:off x="2319338" y="685800"/>
            <a:ext cx="22193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831D00-0955-AE49-9215-52D43F1D1796}" type="slidenum">
              <a:rPr lang="en-US" smtClean="0"/>
              <a:t>‹#›</a:t>
            </a:fld>
            <a:endParaRPr lang="en-US"/>
          </a:p>
        </p:txBody>
      </p:sp>
    </p:spTree>
    <p:extLst>
      <p:ext uri="{BB962C8B-B14F-4D97-AF65-F5344CB8AC3E}">
        <p14:creationId xmlns:p14="http://schemas.microsoft.com/office/powerpoint/2010/main" val="1414173537"/>
      </p:ext>
    </p:extLst>
  </p:cSld>
  <p:clrMap bg1="lt1" tx1="dk1" bg2="lt2" tx2="dk2" accent1="accent1" accent2="accent2" accent3="accent3" accent4="accent4" accent5="accent5" accent6="accent6" hlink="hlink" folHlink="folHlink"/>
  <p:notesStyle>
    <a:lvl1pPr marL="0" algn="l" defTabSz="731520" rtl="0" eaLnBrk="1" latinLnBrk="0" hangingPunct="1">
      <a:defRPr sz="1920" kern="1200">
        <a:solidFill>
          <a:schemeClr val="tx1"/>
        </a:solidFill>
        <a:latin typeface="+mn-lt"/>
        <a:ea typeface="+mn-ea"/>
        <a:cs typeface="+mn-cs"/>
      </a:defRPr>
    </a:lvl1pPr>
    <a:lvl2pPr marL="731520" algn="l" defTabSz="731520" rtl="0" eaLnBrk="1" latinLnBrk="0" hangingPunct="1">
      <a:defRPr sz="1920" kern="1200">
        <a:solidFill>
          <a:schemeClr val="tx1"/>
        </a:solidFill>
        <a:latin typeface="+mn-lt"/>
        <a:ea typeface="+mn-ea"/>
        <a:cs typeface="+mn-cs"/>
      </a:defRPr>
    </a:lvl2pPr>
    <a:lvl3pPr marL="1463040" algn="l" defTabSz="731520" rtl="0" eaLnBrk="1" latinLnBrk="0" hangingPunct="1">
      <a:defRPr sz="1920" kern="1200">
        <a:solidFill>
          <a:schemeClr val="tx1"/>
        </a:solidFill>
        <a:latin typeface="+mn-lt"/>
        <a:ea typeface="+mn-ea"/>
        <a:cs typeface="+mn-cs"/>
      </a:defRPr>
    </a:lvl3pPr>
    <a:lvl4pPr marL="2194560" algn="l" defTabSz="731520" rtl="0" eaLnBrk="1" latinLnBrk="0" hangingPunct="1">
      <a:defRPr sz="1920" kern="1200">
        <a:solidFill>
          <a:schemeClr val="tx1"/>
        </a:solidFill>
        <a:latin typeface="+mn-lt"/>
        <a:ea typeface="+mn-ea"/>
        <a:cs typeface="+mn-cs"/>
      </a:defRPr>
    </a:lvl4pPr>
    <a:lvl5pPr marL="2926080" algn="l" defTabSz="731520" rtl="0" eaLnBrk="1" latinLnBrk="0" hangingPunct="1">
      <a:defRPr sz="1920" kern="1200">
        <a:solidFill>
          <a:schemeClr val="tx1"/>
        </a:solidFill>
        <a:latin typeface="+mn-lt"/>
        <a:ea typeface="+mn-ea"/>
        <a:cs typeface="+mn-cs"/>
      </a:defRPr>
    </a:lvl5pPr>
    <a:lvl6pPr marL="3657600" algn="l" defTabSz="731520" rtl="0" eaLnBrk="1" latinLnBrk="0" hangingPunct="1">
      <a:defRPr sz="1920" kern="1200">
        <a:solidFill>
          <a:schemeClr val="tx1"/>
        </a:solidFill>
        <a:latin typeface="+mn-lt"/>
        <a:ea typeface="+mn-ea"/>
        <a:cs typeface="+mn-cs"/>
      </a:defRPr>
    </a:lvl6pPr>
    <a:lvl7pPr marL="4389120" algn="l" defTabSz="731520" rtl="0" eaLnBrk="1" latinLnBrk="0" hangingPunct="1">
      <a:defRPr sz="1920" kern="1200">
        <a:solidFill>
          <a:schemeClr val="tx1"/>
        </a:solidFill>
        <a:latin typeface="+mn-lt"/>
        <a:ea typeface="+mn-ea"/>
        <a:cs typeface="+mn-cs"/>
      </a:defRPr>
    </a:lvl7pPr>
    <a:lvl8pPr marL="5120640" algn="l" defTabSz="731520" rtl="0" eaLnBrk="1" latinLnBrk="0" hangingPunct="1">
      <a:defRPr sz="1920" kern="1200">
        <a:solidFill>
          <a:schemeClr val="tx1"/>
        </a:solidFill>
        <a:latin typeface="+mn-lt"/>
        <a:ea typeface="+mn-ea"/>
        <a:cs typeface="+mn-cs"/>
      </a:defRPr>
    </a:lvl8pPr>
    <a:lvl9pPr marL="5852160" algn="l" defTabSz="731520" rtl="0" eaLnBrk="1" latinLnBrk="0" hangingPunct="1">
      <a:defRPr sz="192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7"/>
            <a:ext cx="8549640" cy="3332056"/>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8930C5-900A-D142-BBE1-209294A6D41F}"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94470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930C5-900A-D142-BBE1-209294A6D41F}"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15639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69254" y="831217"/>
            <a:ext cx="1697356" cy="1768221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7191" y="831217"/>
            <a:ext cx="4924426" cy="1768221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930C5-900A-D142-BBE1-209294A6D41F}"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252069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8930C5-900A-D142-BBE1-209294A6D41F}"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216080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5" y="9988974"/>
            <a:ext cx="8549640" cy="308737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4545" y="6588552"/>
            <a:ext cx="8549640" cy="340042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8930C5-900A-D142-BBE1-209294A6D41F}"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312644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7191" y="4836161"/>
            <a:ext cx="3310890" cy="13677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55721" y="4836161"/>
            <a:ext cx="3310890" cy="13677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8930C5-900A-D142-BBE1-209294A6D41F}"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127617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1" y="3479589"/>
            <a:ext cx="4444207" cy="145012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2921" y="4929716"/>
            <a:ext cx="4444207" cy="89562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9" y="3479589"/>
            <a:ext cx="4445952" cy="145012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9529" y="4929716"/>
            <a:ext cx="4445952" cy="89562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8930C5-900A-D142-BBE1-209294A6D41F}"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2021954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8930C5-900A-D142-BBE1-209294A6D41F}"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323297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930C5-900A-D142-BBE1-209294A6D41F}"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207982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4"/>
            <a:ext cx="3309145" cy="263398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555" y="618915"/>
            <a:ext cx="5622926" cy="13267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5" cy="106330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8930C5-900A-D142-BBE1-209294A6D41F}"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58722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1"/>
            <a:ext cx="6035040" cy="128460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517" y="1388956"/>
            <a:ext cx="6035040" cy="93268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517" y="12165968"/>
            <a:ext cx="6035040" cy="182435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8930C5-900A-D142-BBE1-209294A6D41F}"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68C49-FFED-AE40-9B20-F4BE1709A6C2}" type="slidenum">
              <a:rPr lang="en-US" smtClean="0"/>
              <a:t>‹#›</a:t>
            </a:fld>
            <a:endParaRPr lang="en-US"/>
          </a:p>
        </p:txBody>
      </p:sp>
    </p:spTree>
    <p:extLst>
      <p:ext uri="{BB962C8B-B14F-4D97-AF65-F5344CB8AC3E}">
        <p14:creationId xmlns:p14="http://schemas.microsoft.com/office/powerpoint/2010/main" val="307407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3627123"/>
            <a:ext cx="9052560" cy="10258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9"/>
            <a:ext cx="2346960" cy="827616"/>
          </a:xfrm>
          <a:prstGeom prst="rect">
            <a:avLst/>
          </a:prstGeom>
        </p:spPr>
        <p:txBody>
          <a:bodyPr vert="horz" lIns="91440" tIns="45720" rIns="91440" bIns="45720" rtlCol="0" anchor="ctr"/>
          <a:lstStyle>
            <a:lvl1pPr algn="l">
              <a:defRPr sz="1200">
                <a:solidFill>
                  <a:schemeClr val="tx1">
                    <a:tint val="75000"/>
                  </a:schemeClr>
                </a:solidFill>
              </a:defRPr>
            </a:lvl1pPr>
          </a:lstStyle>
          <a:p>
            <a:fld id="{358930C5-900A-D142-BBE1-209294A6D41F}" type="datetimeFigureOut">
              <a:rPr lang="en-US" smtClean="0"/>
              <a:t>12/5/22</a:t>
            </a:fld>
            <a:endParaRPr lang="en-US"/>
          </a:p>
        </p:txBody>
      </p:sp>
      <p:sp>
        <p:nvSpPr>
          <p:cNvPr id="5" name="Footer Placeholder 4"/>
          <p:cNvSpPr>
            <a:spLocks noGrp="1"/>
          </p:cNvSpPr>
          <p:nvPr>
            <p:ph type="ftr" sz="quarter" idx="3"/>
          </p:nvPr>
        </p:nvSpPr>
        <p:spPr>
          <a:xfrm>
            <a:off x="3436620" y="14407729"/>
            <a:ext cx="3185160" cy="82761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14407729"/>
            <a:ext cx="2346960" cy="827616"/>
          </a:xfrm>
          <a:prstGeom prst="rect">
            <a:avLst/>
          </a:prstGeom>
        </p:spPr>
        <p:txBody>
          <a:bodyPr vert="horz" lIns="91440" tIns="45720" rIns="91440" bIns="45720" rtlCol="0" anchor="ctr"/>
          <a:lstStyle>
            <a:lvl1pPr algn="r">
              <a:defRPr sz="1200">
                <a:solidFill>
                  <a:schemeClr val="tx1">
                    <a:tint val="75000"/>
                  </a:schemeClr>
                </a:solidFill>
              </a:defRPr>
            </a:lvl1pPr>
          </a:lstStyle>
          <a:p>
            <a:fld id="{6CC68C49-FFED-AE40-9B20-F4BE1709A6C2}" type="slidenum">
              <a:rPr lang="en-US" smtClean="0"/>
              <a:t>‹#›</a:t>
            </a:fld>
            <a:endParaRPr lang="en-US"/>
          </a:p>
        </p:txBody>
      </p:sp>
    </p:spTree>
    <p:extLst>
      <p:ext uri="{BB962C8B-B14F-4D97-AF65-F5344CB8AC3E}">
        <p14:creationId xmlns:p14="http://schemas.microsoft.com/office/powerpoint/2010/main" val="295403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posterboards20@gmail.com" TargetMode="External"/><Relationship Id="rId2" Type="http://schemas.openxmlformats.org/officeDocument/2006/relationships/hyperlink" Target="https://www.eposterboards.com/eposter-design"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620244" y="2334210"/>
            <a:ext cx="6880284" cy="553998"/>
          </a:xfrm>
          <a:prstGeom prst="rect">
            <a:avLst/>
          </a:prstGeom>
          <a:noFill/>
        </p:spPr>
        <p:txBody>
          <a:bodyPr wrap="square" rtlCol="0">
            <a:spAutoFit/>
          </a:bodyPr>
          <a:lstStyle/>
          <a:p>
            <a:pPr algn="ctr"/>
            <a:r>
              <a:rPr lang="en-US" sz="3000" dirty="0">
                <a:latin typeface="Avenir Book"/>
                <a:cs typeface="Avenir Book"/>
              </a:rPr>
              <a:t>Frequently Asked Questions</a:t>
            </a:r>
          </a:p>
        </p:txBody>
      </p:sp>
      <p:sp>
        <p:nvSpPr>
          <p:cNvPr id="16" name="TextBox 15"/>
          <p:cNvSpPr txBox="1"/>
          <p:nvPr/>
        </p:nvSpPr>
        <p:spPr>
          <a:xfrm>
            <a:off x="1600200" y="6475864"/>
            <a:ext cx="6900328" cy="535531"/>
          </a:xfrm>
          <a:prstGeom prst="rect">
            <a:avLst/>
          </a:prstGeom>
          <a:noFill/>
        </p:spPr>
        <p:txBody>
          <a:bodyPr wrap="square" numCol="2" rtlCol="0">
            <a:spAutoFit/>
          </a:bodyPr>
          <a:lstStyle/>
          <a:p>
            <a:endParaRPr lang="en-US" dirty="0"/>
          </a:p>
        </p:txBody>
      </p:sp>
      <p:sp>
        <p:nvSpPr>
          <p:cNvPr id="17" name="Rectangle 16"/>
          <p:cNvSpPr/>
          <p:nvPr/>
        </p:nvSpPr>
        <p:spPr>
          <a:xfrm>
            <a:off x="148326" y="2920866"/>
            <a:ext cx="9761739" cy="13018949"/>
          </a:xfrm>
          <a:prstGeom prst="rect">
            <a:avLst/>
          </a:prstGeom>
        </p:spPr>
        <p:txBody>
          <a:bodyPr wrap="square" numCol="2" spcCol="457200">
            <a:spAutoFit/>
          </a:bodyPr>
          <a:lstStyle/>
          <a:p>
            <a:r>
              <a:rPr lang="en-US" sz="2000" b="1" dirty="0">
                <a:solidFill>
                  <a:schemeClr val="accent6"/>
                </a:solidFill>
                <a:latin typeface="Avenir Book"/>
                <a:cs typeface="Avenir Book"/>
              </a:rPr>
              <a:t>What is an ePosterboard?</a:t>
            </a:r>
          </a:p>
          <a:p>
            <a:r>
              <a:rPr lang="en-US" sz="1600" dirty="0">
                <a:latin typeface="Avenir Book"/>
                <a:cs typeface="Avenir Book"/>
              </a:rPr>
              <a:t>Each ePosterboard consists of a 48 inch flat-panel monitor, mobile TV stand, adjustable tablet mount, surface tablet and cable connectors. </a:t>
            </a:r>
          </a:p>
          <a:p>
            <a:endParaRPr lang="en-US" sz="2000" b="1" dirty="0">
              <a:solidFill>
                <a:schemeClr val="accent6"/>
              </a:solidFill>
              <a:latin typeface="Avenir Book"/>
              <a:cs typeface="Avenir Book"/>
            </a:endParaRPr>
          </a:p>
          <a:p>
            <a:r>
              <a:rPr lang="en-US" sz="2000" b="1" dirty="0">
                <a:solidFill>
                  <a:schemeClr val="accent6"/>
                </a:solidFill>
                <a:latin typeface="Avenir Book"/>
                <a:cs typeface="Avenir Book"/>
              </a:rPr>
              <a:t>What are the screen dimensions?</a:t>
            </a:r>
          </a:p>
          <a:p>
            <a:r>
              <a:rPr lang="en-US" sz="1600" dirty="0">
                <a:latin typeface="Avenir Book"/>
                <a:cs typeface="Avenir Book"/>
              </a:rPr>
              <a:t>Screen Size:</a:t>
            </a:r>
          </a:p>
          <a:p>
            <a:pPr marL="285750" indent="-285750">
              <a:buFont typeface="Arial" panose="020B0604020202020204" pitchFamily="34" charset="0"/>
              <a:buChar char="•"/>
            </a:pPr>
            <a:r>
              <a:rPr lang="en-US" sz="1600" dirty="0">
                <a:latin typeface="Avenir Book"/>
                <a:cs typeface="Avenir Book"/>
              </a:rPr>
              <a:t>Height – 23.04”</a:t>
            </a:r>
          </a:p>
          <a:p>
            <a:pPr marL="285750" indent="-285750">
              <a:buFont typeface="Arial" panose="020B0604020202020204" pitchFamily="34" charset="0"/>
              <a:buChar char="•"/>
            </a:pPr>
            <a:r>
              <a:rPr lang="en-US" sz="1600" dirty="0">
                <a:latin typeface="Avenir Book"/>
                <a:cs typeface="Avenir Book"/>
              </a:rPr>
              <a:t>Width – 40.97”</a:t>
            </a:r>
          </a:p>
          <a:p>
            <a:r>
              <a:rPr lang="en-US" sz="1600" dirty="0">
                <a:latin typeface="Avenir Book"/>
                <a:cs typeface="Avenir Book"/>
              </a:rPr>
              <a:t>Screen Specifications:</a:t>
            </a:r>
          </a:p>
          <a:p>
            <a:pPr marL="285750" indent="-285750">
              <a:buFont typeface="Arial" panose="020B0604020202020204" pitchFamily="34" charset="0"/>
              <a:buChar char="•"/>
            </a:pPr>
            <a:r>
              <a:rPr lang="en-US" sz="1600" dirty="0">
                <a:latin typeface="Avenir Book"/>
                <a:cs typeface="Avenir Book"/>
              </a:rPr>
              <a:t>47” IPS LED monitors</a:t>
            </a:r>
          </a:p>
          <a:p>
            <a:pPr marL="285750" indent="-285750">
              <a:buFont typeface="Arial" panose="020B0604020202020204" pitchFamily="34" charset="0"/>
              <a:buChar char="•"/>
            </a:pPr>
            <a:r>
              <a:rPr lang="en-US" sz="1600" dirty="0">
                <a:latin typeface="Avenir Book"/>
                <a:cs typeface="Avenir Book"/>
              </a:rPr>
              <a:t>16:9 1080p resolution</a:t>
            </a:r>
          </a:p>
          <a:p>
            <a:endParaRPr lang="en-US" sz="1400" dirty="0">
              <a:latin typeface="Avenir Book"/>
              <a:cs typeface="Avenir Book"/>
            </a:endParaRPr>
          </a:p>
          <a:p>
            <a:r>
              <a:rPr lang="en-US" sz="2000" b="1" dirty="0">
                <a:solidFill>
                  <a:srgbClr val="F2893D"/>
                </a:solidFill>
                <a:latin typeface="Avenir Book"/>
                <a:cs typeface="Avenir Book"/>
              </a:rPr>
              <a:t>Should my presentation be portrait or landscape?</a:t>
            </a:r>
          </a:p>
          <a:p>
            <a:r>
              <a:rPr lang="en-US" sz="1600" dirty="0">
                <a:latin typeface="Avenir Book"/>
                <a:cs typeface="Avenir Book"/>
              </a:rPr>
              <a:t>We will only be accepting </a:t>
            </a:r>
            <a:r>
              <a:rPr lang="en-US" sz="1600" b="1" dirty="0">
                <a:latin typeface="Avenir Book"/>
                <a:cs typeface="Avenir Book"/>
              </a:rPr>
              <a:t>landscape</a:t>
            </a:r>
            <a:r>
              <a:rPr lang="en-US" sz="1600" dirty="0">
                <a:latin typeface="Avenir Book"/>
                <a:cs typeface="Avenir Book"/>
              </a:rPr>
              <a:t> presentations. If your presentation is in a portrait format, it will be forced as landscape and will be distorted.</a:t>
            </a:r>
          </a:p>
          <a:p>
            <a:endParaRPr lang="en-US" sz="2000" b="1" u="sng" dirty="0">
              <a:latin typeface="Avenir Book"/>
              <a:cs typeface="Avenir Book"/>
            </a:endParaRPr>
          </a:p>
          <a:p>
            <a:r>
              <a:rPr lang="en-US" sz="2000" b="1" dirty="0">
                <a:solidFill>
                  <a:srgbClr val="F2893D"/>
                </a:solidFill>
                <a:latin typeface="Avenir Book"/>
                <a:cs typeface="Avenir Book"/>
              </a:rPr>
              <a:t>What kind of software will be used to display my presentation?</a:t>
            </a:r>
          </a:p>
          <a:p>
            <a:r>
              <a:rPr lang="en-US" sz="1600" dirty="0">
                <a:latin typeface="Avenir Book"/>
                <a:cs typeface="Avenir Book"/>
              </a:rPr>
              <a:t>We use the following software on our Surface Tablets:</a:t>
            </a:r>
          </a:p>
          <a:p>
            <a:pPr marL="285750" indent="-285750">
              <a:buFont typeface="Arial" panose="020B0604020202020204" pitchFamily="34" charset="0"/>
              <a:buChar char="•"/>
            </a:pPr>
            <a:r>
              <a:rPr lang="en-US" sz="1600" dirty="0">
                <a:latin typeface="Avenir Book"/>
                <a:cs typeface="Avenir Book"/>
              </a:rPr>
              <a:t>PowerPoint</a:t>
            </a:r>
          </a:p>
          <a:p>
            <a:pPr marL="285750" indent="-285750">
              <a:buFont typeface="Arial" panose="020B0604020202020204" pitchFamily="34" charset="0"/>
              <a:buChar char="•"/>
            </a:pPr>
            <a:r>
              <a:rPr lang="en-US" sz="1600" dirty="0">
                <a:latin typeface="Avenir Book"/>
                <a:cs typeface="Avenir Book"/>
              </a:rPr>
              <a:t>Adobe Reader</a:t>
            </a:r>
          </a:p>
          <a:p>
            <a:pPr marL="285750" indent="-285750">
              <a:buFont typeface="Arial" panose="020B0604020202020204" pitchFamily="34" charset="0"/>
              <a:buChar char="•"/>
            </a:pPr>
            <a:r>
              <a:rPr lang="en-US" sz="1600" dirty="0">
                <a:latin typeface="Avenir Book"/>
                <a:cs typeface="Avenir Book"/>
              </a:rPr>
              <a:t>Google Chrome</a:t>
            </a:r>
          </a:p>
          <a:p>
            <a:pPr marL="285750" indent="-285750">
              <a:buFont typeface="Arial" panose="020B0604020202020204" pitchFamily="34" charset="0"/>
              <a:buChar char="•"/>
            </a:pPr>
            <a:r>
              <a:rPr lang="en-US" sz="1600" dirty="0">
                <a:latin typeface="Avenir Book"/>
                <a:cs typeface="Avenir Book"/>
              </a:rPr>
              <a:t>Windows Media Player</a:t>
            </a:r>
          </a:p>
          <a:p>
            <a:endParaRPr lang="en-US" sz="1800" dirty="0">
              <a:latin typeface="Avenir Book"/>
              <a:cs typeface="Avenir Book"/>
            </a:endParaRPr>
          </a:p>
          <a:p>
            <a:r>
              <a:rPr lang="en-US" sz="2000" b="1" dirty="0">
                <a:solidFill>
                  <a:srgbClr val="F2893D"/>
                </a:solidFill>
                <a:latin typeface="Avenir Book"/>
                <a:cs typeface="Avenir Book"/>
              </a:rPr>
              <a:t>Average number of pages in an e-poster?</a:t>
            </a:r>
          </a:p>
          <a:p>
            <a:r>
              <a:rPr lang="en-US" sz="1600" dirty="0">
                <a:latin typeface="Avenir Book"/>
                <a:cs typeface="Avenir Book"/>
              </a:rPr>
              <a:t>Presenters who take advantage of hyperlinking and multimedia usually use 3-5 slides. Other presenters will use 1-2 slides, in the traditional poster style, for a static presentation.</a:t>
            </a:r>
          </a:p>
          <a:p>
            <a:r>
              <a:rPr lang="en-US" sz="1800" dirty="0">
                <a:latin typeface="Avenir Book"/>
                <a:cs typeface="Avenir Book"/>
              </a:rPr>
              <a:t> </a:t>
            </a:r>
            <a:r>
              <a:rPr lang="en-US" sz="2000" b="1" dirty="0">
                <a:latin typeface="Avenir Book"/>
                <a:cs typeface="Avenir Book"/>
              </a:rPr>
              <a:t> </a:t>
            </a:r>
            <a:endParaRPr lang="en-US" sz="2000" dirty="0">
              <a:latin typeface="Avenir Book"/>
              <a:cs typeface="Avenir Book"/>
            </a:endParaRPr>
          </a:p>
          <a:p>
            <a:pPr marL="0" marR="0" lvl="0" indent="0" algn="l" defTabSz="73152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2893D"/>
                </a:solidFill>
                <a:effectLst/>
                <a:uLnTx/>
                <a:uFillTx/>
                <a:latin typeface="Avenir Book"/>
                <a:ea typeface="+mn-ea"/>
                <a:cs typeface="Avenir Book"/>
              </a:rPr>
              <a:t>How should I save my presentation?</a:t>
            </a:r>
          </a:p>
          <a:p>
            <a:pPr marL="0" marR="0" lvl="0" indent="0" algn="l" defTabSz="73152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venir Book"/>
                <a:ea typeface="+mn-ea"/>
                <a:cs typeface="Avenir Book"/>
              </a:rPr>
              <a:t>Please save PowerPoint files as PPTX, this will make sure the embedded files are saved as well. Files should be named your LastName.FirstName, unless otherwise instructed. </a:t>
            </a:r>
          </a:p>
          <a:p>
            <a:pPr marL="285750" marR="0" lvl="0" indent="-285750" algn="l" defTabSz="7315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venir Book"/>
                <a:ea typeface="+mn-ea"/>
                <a:cs typeface="Avenir Book"/>
              </a:rPr>
              <a:t>If submitting an updated version of your file, save as LastName.FirstName.v2. </a:t>
            </a:r>
          </a:p>
          <a:p>
            <a:pPr marL="285750" marR="0" lvl="0" indent="-285750" algn="l" defTabSz="7315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venir Book"/>
                <a:ea typeface="+mn-ea"/>
                <a:cs typeface="Avenir Book"/>
              </a:rPr>
              <a:t>The number would change based on how many versions you’ve submitted, i.e., if you submitted a third time, the file would end in v3.</a:t>
            </a:r>
          </a:p>
          <a:p>
            <a:r>
              <a:rPr lang="en-US" sz="2000" dirty="0">
                <a:latin typeface="Avenir Book"/>
                <a:cs typeface="Avenir Book"/>
              </a:rPr>
              <a:t> </a:t>
            </a:r>
          </a:p>
          <a:p>
            <a:endParaRPr lang="en-US" sz="2000" dirty="0">
              <a:latin typeface="Avenir Book"/>
              <a:cs typeface="Avenir Book"/>
            </a:endParaRPr>
          </a:p>
          <a:p>
            <a:pPr marL="0" marR="0" lvl="0" indent="0" algn="l" defTabSz="73152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2893D"/>
                </a:solidFill>
                <a:effectLst/>
                <a:uLnTx/>
                <a:uFillTx/>
                <a:latin typeface="Avenir Book"/>
                <a:ea typeface="+mn-ea"/>
                <a:cs typeface="Avenir Book"/>
              </a:rPr>
              <a:t>How large can the e-poster files be?</a:t>
            </a:r>
          </a:p>
          <a:p>
            <a:pPr marL="0" marR="0" lvl="0" indent="0" algn="l" defTabSz="73152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venir Book"/>
                <a:ea typeface="+mn-ea"/>
                <a:cs typeface="Avenir Book"/>
              </a:rPr>
              <a:t>We suggest limiting your e-poster file size to 85MB or less. Embedded videos should be under 3 minutes. Please contact us if you have any high-resolution images.</a:t>
            </a:r>
          </a:p>
          <a:p>
            <a:endParaRPr lang="en-US" sz="2000" b="1" dirty="0">
              <a:solidFill>
                <a:srgbClr val="F2893D"/>
              </a:solidFill>
              <a:latin typeface="Avenir Book"/>
              <a:cs typeface="Avenir Book"/>
            </a:endParaRPr>
          </a:p>
          <a:p>
            <a:r>
              <a:rPr lang="en-US" sz="2000" b="1" dirty="0">
                <a:solidFill>
                  <a:srgbClr val="F2893D"/>
                </a:solidFill>
                <a:latin typeface="Avenir Book"/>
                <a:cs typeface="Avenir Book"/>
              </a:rPr>
              <a:t>How do I advance slides?</a:t>
            </a:r>
          </a:p>
          <a:p>
            <a:r>
              <a:rPr lang="en-US" sz="1600" dirty="0">
                <a:latin typeface="Avenir Book"/>
                <a:cs typeface="Avenir Book"/>
              </a:rPr>
              <a:t>You can advance slides by using the included navigational buttons on the presentation. If these buttons are not present, swiping to the left, on the tablet, will advance the slides and swiping to the right, will bring back the previous slide. You can zoom in and out using a pinching gesture. Please note the </a:t>
            </a:r>
            <a:r>
              <a:rPr lang="en-US" sz="1600" b="1" dirty="0">
                <a:latin typeface="Avenir Book"/>
                <a:cs typeface="Avenir Book"/>
              </a:rPr>
              <a:t>monitors are not touch screen</a:t>
            </a:r>
            <a:r>
              <a:rPr lang="en-US" sz="1600" dirty="0">
                <a:latin typeface="Avenir Book"/>
                <a:cs typeface="Avenir Book"/>
              </a:rPr>
              <a:t> and presentations need to be navigating using the tablet. </a:t>
            </a:r>
            <a:r>
              <a:rPr lang="en-US" sz="2000" b="1" dirty="0">
                <a:latin typeface="Avenir Book"/>
                <a:cs typeface="Avenir Book"/>
              </a:rPr>
              <a:t> </a:t>
            </a:r>
          </a:p>
          <a:p>
            <a:endParaRPr lang="en-US" sz="2000" dirty="0">
              <a:latin typeface="Avenir Book"/>
              <a:cs typeface="Avenir Book"/>
            </a:endParaRPr>
          </a:p>
          <a:p>
            <a:r>
              <a:rPr lang="en-US" sz="2000" b="1" dirty="0">
                <a:solidFill>
                  <a:srgbClr val="F2893D"/>
                </a:solidFill>
                <a:latin typeface="Avenir Book"/>
                <a:cs typeface="Avenir Book"/>
              </a:rPr>
              <a:t>Is there on-site technical assistance?</a:t>
            </a:r>
          </a:p>
          <a:p>
            <a:r>
              <a:rPr lang="en-US" sz="1600" dirty="0">
                <a:latin typeface="Avenir Book"/>
                <a:cs typeface="Avenir Book"/>
              </a:rPr>
              <a:t>Yes, we provide technical assistance both before and during the event. There will always be at least 2 ePosterBoards technicians on-site to assist the presenters with questions. </a:t>
            </a:r>
          </a:p>
          <a:p>
            <a:r>
              <a:rPr lang="en-US" sz="2400" dirty="0">
                <a:latin typeface="Avenir Book"/>
                <a:cs typeface="Avenir Book"/>
              </a:rPr>
              <a:t> </a:t>
            </a:r>
            <a:endParaRPr lang="en-US" sz="2000" dirty="0">
              <a:latin typeface="Avenir Book"/>
              <a:cs typeface="Avenir Book"/>
            </a:endParaRPr>
          </a:p>
          <a:p>
            <a:r>
              <a:rPr lang="en-US" sz="2000" b="1" dirty="0">
                <a:solidFill>
                  <a:srgbClr val="F2893D"/>
                </a:solidFill>
                <a:latin typeface="Avenir Book"/>
                <a:cs typeface="Avenir Book"/>
              </a:rPr>
              <a:t>Do you have an ePoster Design Service?</a:t>
            </a:r>
          </a:p>
          <a:p>
            <a:r>
              <a:rPr lang="en-US" sz="1600" dirty="0">
                <a:latin typeface="Avenir Book"/>
                <a:cs typeface="Avenir Book"/>
              </a:rPr>
              <a:t>Yes, we have expanded our ePosterBoards service to include an e-Poster design business. Our poster designers will custom design an interactive and dynamic e-poster for you with the content provided Please submit an inquiry for prices and designs on the </a:t>
            </a:r>
            <a:r>
              <a:rPr lang="en-US" sz="1600" dirty="0">
                <a:solidFill>
                  <a:srgbClr val="F2893D"/>
                </a:solidFill>
                <a:latin typeface="Avenir Book"/>
                <a:cs typeface="Avenir Book"/>
                <a:hlinkClick r:id="rId2">
                  <a:extLst>
                    <a:ext uri="{A12FA001-AC4F-418D-AE19-62706E023703}">
                      <ahyp:hlinkClr xmlns:ahyp="http://schemas.microsoft.com/office/drawing/2018/hyperlinkcolor" val="tx"/>
                    </a:ext>
                  </a:extLst>
                </a:hlinkClick>
              </a:rPr>
              <a:t>ePosterboards website</a:t>
            </a:r>
            <a:r>
              <a:rPr lang="en-US" sz="1600" dirty="0">
                <a:solidFill>
                  <a:srgbClr val="F2893D"/>
                </a:solidFill>
                <a:latin typeface="Avenir Book"/>
                <a:cs typeface="Avenir Book"/>
              </a:rPr>
              <a:t>.</a:t>
            </a:r>
          </a:p>
          <a:p>
            <a:r>
              <a:rPr lang="en-US" sz="2000" b="1" dirty="0">
                <a:latin typeface="Avenir Book"/>
                <a:cs typeface="Avenir Book"/>
              </a:rPr>
              <a:t> </a:t>
            </a:r>
            <a:endParaRPr lang="en-US" sz="2000" dirty="0">
              <a:latin typeface="Avenir Book"/>
              <a:cs typeface="Avenir Book"/>
            </a:endParaRPr>
          </a:p>
          <a:p>
            <a:r>
              <a:rPr lang="en-US" sz="2000" b="1" dirty="0">
                <a:solidFill>
                  <a:srgbClr val="F2893D"/>
                </a:solidFill>
                <a:latin typeface="Avenir Book"/>
                <a:cs typeface="Avenir Book"/>
              </a:rPr>
              <a:t>What should I bring to the poster session?</a:t>
            </a:r>
          </a:p>
          <a:p>
            <a:pPr marL="0" marR="0" lvl="0" indent="0" algn="l" defTabSz="73152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venir Book"/>
                <a:ea typeface="+mn-ea"/>
                <a:cs typeface="Avenir Book"/>
              </a:rPr>
              <a:t>A flash drive with all your files. If you embedded any videos or formulas in an excel file, please include those as separate files, along with your ePoster. We also recommend bringing backup files in your laptop, your cloud storage or have it saved in your e-mail as attachments.</a:t>
            </a:r>
          </a:p>
          <a:p>
            <a:r>
              <a:rPr lang="en-US" sz="2000" dirty="0">
                <a:latin typeface="Avenir Book"/>
                <a:cs typeface="Avenir Book"/>
              </a:rPr>
              <a:t> </a:t>
            </a:r>
          </a:p>
          <a:p>
            <a:r>
              <a:rPr lang="en-US" sz="2000" b="1" dirty="0">
                <a:solidFill>
                  <a:srgbClr val="F2893D"/>
                </a:solidFill>
                <a:latin typeface="Avenir Book"/>
                <a:cs typeface="Avenir Book"/>
              </a:rPr>
              <a:t>Who should I contact for ePoster formatting questions?</a:t>
            </a:r>
          </a:p>
          <a:p>
            <a:r>
              <a:rPr lang="en-US" sz="1600" dirty="0">
                <a:latin typeface="Avenir Book"/>
                <a:cs typeface="Avenir Book"/>
              </a:rPr>
              <a:t>If you have questions about formatting your presentation, please email our tech support team at: </a:t>
            </a:r>
            <a:r>
              <a:rPr lang="en-US" sz="1600" dirty="0">
                <a:latin typeface="Avenir Book"/>
                <a:hlinkClick r:id="rId3"/>
              </a:rPr>
              <a:t>eposterboards20@gmail.com</a:t>
            </a:r>
            <a:endParaRPr lang="en-US" sz="1600" dirty="0">
              <a:latin typeface="Avenir Book"/>
            </a:endParaRPr>
          </a:p>
          <a:p>
            <a:endParaRPr lang="en-US" sz="1800" dirty="0"/>
          </a:p>
        </p:txBody>
      </p:sp>
      <p:cxnSp>
        <p:nvCxnSpPr>
          <p:cNvPr id="20" name="Straight Connector 19"/>
          <p:cNvCxnSpPr>
            <a:cxnSpLocks/>
          </p:cNvCxnSpPr>
          <p:nvPr/>
        </p:nvCxnSpPr>
        <p:spPr>
          <a:xfrm>
            <a:off x="5011395" y="2920455"/>
            <a:ext cx="1" cy="12058654"/>
          </a:xfrm>
          <a:prstGeom prst="line">
            <a:avLst/>
          </a:prstGeom>
          <a:ln w="3175" cmpd="sng">
            <a:solidFill>
              <a:srgbClr val="F79646"/>
            </a:solidFill>
            <a:prstDash val="dot"/>
          </a:ln>
        </p:spPr>
        <p:style>
          <a:lnRef idx="2">
            <a:schemeClr val="accent2"/>
          </a:lnRef>
          <a:fillRef idx="0">
            <a:schemeClr val="accent2"/>
          </a:fillRef>
          <a:effectRef idx="1">
            <a:schemeClr val="accent2"/>
          </a:effectRef>
          <a:fontRef idx="minor">
            <a:schemeClr val="tx1"/>
          </a:fontRef>
        </p:style>
      </p:cxnSp>
      <p:pic>
        <p:nvPicPr>
          <p:cNvPr id="23" name="Picture 22" descr="ePosterBoards_logo_white-backgorund-only.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793"/>
            <a:ext cx="10058400" cy="2211494"/>
          </a:xfrm>
          <a:prstGeom prst="rect">
            <a:avLst/>
          </a:prstGeom>
        </p:spPr>
      </p:pic>
      <p:sp>
        <p:nvSpPr>
          <p:cNvPr id="24" name="Rectangle 23"/>
          <p:cNvSpPr/>
          <p:nvPr/>
        </p:nvSpPr>
        <p:spPr>
          <a:xfrm>
            <a:off x="0" y="1736967"/>
            <a:ext cx="10058400" cy="470323"/>
          </a:xfrm>
          <a:prstGeom prst="rect">
            <a:avLst/>
          </a:prstGeom>
          <a:solidFill>
            <a:srgbClr val="D9D9D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0" y="1673527"/>
            <a:ext cx="1781506" cy="533764"/>
          </a:xfrm>
          <a:prstGeom prst="rect">
            <a:avLst/>
          </a:prstGeom>
          <a:noFill/>
        </p:spPr>
        <p:txBody>
          <a:bodyPr wrap="none" lIns="101882" tIns="50941" rIns="101882" bIns="50941" rtlCol="0">
            <a:spAutoFit/>
          </a:bodyPr>
          <a:lstStyle/>
          <a:p>
            <a:r>
              <a:rPr lang="en-US" sz="2800" dirty="0">
                <a:solidFill>
                  <a:srgbClr val="000000"/>
                </a:solidFill>
                <a:latin typeface="Avenir Book"/>
                <a:cs typeface="Avenir Book"/>
              </a:rPr>
              <a:t>#</a:t>
            </a:r>
            <a:r>
              <a:rPr lang="en-US" sz="2800" dirty="0" err="1">
                <a:solidFill>
                  <a:srgbClr val="000000"/>
                </a:solidFill>
                <a:latin typeface="Avenir Book"/>
                <a:cs typeface="Avenir Book"/>
              </a:rPr>
              <a:t>eposters</a:t>
            </a:r>
            <a:endParaRPr lang="en-US" sz="2800" dirty="0">
              <a:solidFill>
                <a:srgbClr val="000000"/>
              </a:solidFill>
              <a:latin typeface="Avenir Book"/>
              <a:cs typeface="Avenir Book"/>
            </a:endParaRPr>
          </a:p>
        </p:txBody>
      </p:sp>
      <p:sp>
        <p:nvSpPr>
          <p:cNvPr id="26" name="Title 4"/>
          <p:cNvSpPr txBox="1">
            <a:spLocks/>
          </p:cNvSpPr>
          <p:nvPr/>
        </p:nvSpPr>
        <p:spPr>
          <a:xfrm>
            <a:off x="6734868" y="1672284"/>
            <a:ext cx="3323530" cy="533764"/>
          </a:xfrm>
          <a:prstGeom prst="rect">
            <a:avLst/>
          </a:prstGeom>
          <a:noFill/>
        </p:spPr>
        <p:txBody>
          <a:bodyPr vert="horz" wrap="none" lIns="101882" tIns="50941" rIns="101882" bIns="50941" rtlCol="0" anchor="ctr">
            <a:spAutoFit/>
          </a:bodyPr>
          <a:lstStyle>
            <a:lvl1pPr algn="ctr" defTabSz="509412" rtl="0" eaLnBrk="1" latinLnBrk="0" hangingPunct="1">
              <a:spcBef>
                <a:spcPct val="0"/>
              </a:spcBef>
              <a:buNone/>
              <a:defRPr sz="4900" kern="1200">
                <a:solidFill>
                  <a:schemeClr val="tx1"/>
                </a:solidFill>
                <a:latin typeface="+mj-lt"/>
                <a:ea typeface="+mj-ea"/>
                <a:cs typeface="+mj-cs"/>
              </a:defRPr>
            </a:lvl1pPr>
          </a:lstStyle>
          <a:p>
            <a:r>
              <a:rPr lang="en-US" sz="2800" dirty="0" err="1">
                <a:solidFill>
                  <a:srgbClr val="000000"/>
                </a:solidFill>
                <a:latin typeface="Avenir Book"/>
                <a:cs typeface="Avenir Book"/>
              </a:rPr>
              <a:t>eposterboards.com</a:t>
            </a:r>
            <a:endParaRPr lang="en-US" sz="2800" dirty="0">
              <a:solidFill>
                <a:srgbClr val="000000"/>
              </a:solidFill>
              <a:latin typeface="Avenir Book"/>
              <a:cs typeface="Avenir Book"/>
            </a:endParaRPr>
          </a:p>
        </p:txBody>
      </p:sp>
      <p:pic>
        <p:nvPicPr>
          <p:cNvPr id="27" name="Picture 26" descr="ePosterBoards_logo_web_no background.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93858" y="176211"/>
            <a:ext cx="2870681" cy="1396547"/>
          </a:xfrm>
          <a:prstGeom prst="rect">
            <a:avLst/>
          </a:prstGeom>
        </p:spPr>
      </p:pic>
      <p:cxnSp>
        <p:nvCxnSpPr>
          <p:cNvPr id="28" name="Straight Connector 27"/>
          <p:cNvCxnSpPr>
            <a:cxnSpLocks/>
          </p:cNvCxnSpPr>
          <p:nvPr/>
        </p:nvCxnSpPr>
        <p:spPr>
          <a:xfrm>
            <a:off x="-2" y="2207290"/>
            <a:ext cx="10058400" cy="0"/>
          </a:xfrm>
          <a:prstGeom prst="line">
            <a:avLst/>
          </a:prstGeom>
          <a:ln w="76200" cmpd="sng">
            <a:solidFill>
              <a:schemeClr val="accent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3381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11981</TotalTime>
  <Words>565</Words>
  <Application>Microsoft Macintosh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ePB employee</dc:creator>
  <cp:lastModifiedBy>Kathrynn Phillippe</cp:lastModifiedBy>
  <cp:revision>41</cp:revision>
  <cp:lastPrinted>2017-07-25T20:42:04Z</cp:lastPrinted>
  <dcterms:created xsi:type="dcterms:W3CDTF">2017-07-20T16:11:55Z</dcterms:created>
  <dcterms:modified xsi:type="dcterms:W3CDTF">2022-12-05T18:24:13Z</dcterms:modified>
</cp:coreProperties>
</file>